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  <p:sldId id="290" r:id="rId42"/>
    <p:sldId id="291" r:id="rId43"/>
    <p:sldId id="292" r:id="rId44"/>
    <p:sldId id="293" r:id="rId45"/>
    <p:sldId id="294" r:id="rId46"/>
    <p:sldId id="295" r:id="rId47"/>
    <p:sldId id="296" r:id="rId48"/>
    <p:sldId id="297" r:id="rId49"/>
    <p:sldId id="298" r:id="rId50"/>
    <p:sldId id="299" r:id="rId51"/>
    <p:sldId id="300" r:id="rId52"/>
    <p:sldId id="301" r:id="rId53"/>
    <p:sldId id="302" r:id="rId54"/>
    <p:sldId id="303" r:id="rId55"/>
    <p:sldId id="304" r:id="rId56"/>
    <p:sldId id="305" r:id="rId57"/>
    <p:sldId id="306" r:id="rId58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Relationship Id="rId42" Type="http://schemas.openxmlformats.org/officeDocument/2006/relationships/slide" Target="slides/slide35.xml"/><Relationship Id="rId43" Type="http://schemas.openxmlformats.org/officeDocument/2006/relationships/slide" Target="slides/slide36.xml"/><Relationship Id="rId44" Type="http://schemas.openxmlformats.org/officeDocument/2006/relationships/slide" Target="slides/slide37.xml"/><Relationship Id="rId45" Type="http://schemas.openxmlformats.org/officeDocument/2006/relationships/slide" Target="slides/slide38.xml"/><Relationship Id="rId46" Type="http://schemas.openxmlformats.org/officeDocument/2006/relationships/slide" Target="slides/slide39.xml"/><Relationship Id="rId47" Type="http://schemas.openxmlformats.org/officeDocument/2006/relationships/slide" Target="slides/slide40.xml"/><Relationship Id="rId48" Type="http://schemas.openxmlformats.org/officeDocument/2006/relationships/slide" Target="slides/slide41.xml"/><Relationship Id="rId49" Type="http://schemas.openxmlformats.org/officeDocument/2006/relationships/slide" Target="slides/slide42.xml"/><Relationship Id="rId50" Type="http://schemas.openxmlformats.org/officeDocument/2006/relationships/slide" Target="slides/slide43.xml"/><Relationship Id="rId51" Type="http://schemas.openxmlformats.org/officeDocument/2006/relationships/slide" Target="slides/slide44.xml"/><Relationship Id="rId52" Type="http://schemas.openxmlformats.org/officeDocument/2006/relationships/slide" Target="slides/slide45.xml"/><Relationship Id="rId53" Type="http://schemas.openxmlformats.org/officeDocument/2006/relationships/slide" Target="slides/slide46.xml"/><Relationship Id="rId54" Type="http://schemas.openxmlformats.org/officeDocument/2006/relationships/slide" Target="slides/slide47.xml"/><Relationship Id="rId55" Type="http://schemas.openxmlformats.org/officeDocument/2006/relationships/slide" Target="slides/slide48.xml"/><Relationship Id="rId56" Type="http://schemas.openxmlformats.org/officeDocument/2006/relationships/slide" Target="slides/slide49.xml"/><Relationship Id="rId57" Type="http://schemas.openxmlformats.org/officeDocument/2006/relationships/slide" Target="slides/slide50.xml"/><Relationship Id="rId58" Type="http://schemas.openxmlformats.org/officeDocument/2006/relationships/slide" Target="slides/slide51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2025-04-30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2.png>
</file>

<file path=ppt/media/image3.sv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2025-04-30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58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inpa.tistory.com/entry/HTML-%F0%9F%93%9A-%ED%8F%BCForm-%ED%83%9C%EA%B7%B8-%EC%A0%95%EB%A6%AC#%3Cform%3E_%ED%83%9C%EA%B7%B8" TargetMode="Externa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4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mozilla.org/en-US/docs/Web/CSS/::after" TargetMode="Externa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developer.mozilla.org/en-US/docs/Web/CSS/CSS_Types" TargetMode="Externa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5.png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hyperlink" Target="https://velog.io/@raram2/CSS-%EB%A7%88%EC%A7%84-%EC%83%81%EC%87%84Margin-collapsing-%EC%9B%90%EB%A6%AC-%EC%99%84%EB%B2%BD-%EC%9D%B4%ED%95%B4" TargetMode="External"/><Relationship Id="rId3" Type="http://schemas.openxmlformats.org/officeDocument/2006/relationships/image" Target="../media/image6.png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7.png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8.png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9.png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feathericons.com/" TargetMode="Externa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0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s://meyerweb.com/eric/tools/css/reset/" TargetMode="Externa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1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제목없음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텍스트 서식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/>
              <a:t>기타 텍스트 서식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&lt;ins&gt;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&lt;del&gt;</a:t>
            </a:r>
            <a:r>
              <a:rPr/>
              <a:t>: 문서에서 추가되거나 삭제된 등의 버전 관리를 하기 위해 표시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&lt;em&gt;</a:t>
            </a:r>
            <a:r>
              <a:rPr/>
              <a:t>: emphasize 강조할 부분을 가리킴.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테이블 태그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테이블 관련 태그는 표 형식의 데이터를 표시할 때만 쓴다.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rowspan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colspan</a:t>
            </a:r>
            <a:r>
              <a:rPr/>
              <a:t> attribute를 사용해 셀 병합</a:t>
            </a:r>
          </a:p>
          <a:p>
            <a:pPr lvl="5"/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table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thead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 
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tr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열 제목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열2 제목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tr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thead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tbody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tr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folHlink"/>
                </a:solidFill>
              </a:rPr>
              <a:t>&lt;!-- 행 태그 --&gt;</a:t>
            </a:r>
            <a:r>
              <a:rPr>
                <a:solidFill>
                  <a:schemeClr val="tx1"/>
                </a:solidFill>
              </a:rPr>
              <a:t>
	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내용 셀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th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td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내용 셀2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tr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tbody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table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정의 리스트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&lt;dl&gt;</a:t>
            </a:r>
            <a:r>
              <a:rPr/>
              <a:t> description-list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</a:t>
            </a:r>
            <a:r>
              <a:rPr/>
              <a:t> description-term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&lt;dd&gt;</a:t>
            </a:r>
            <a:r>
              <a:rPr/>
              <a:t> description-description</a:t>
            </a:r>
          </a:p>
          <a:p>
            <a:pPr lvl="8"/>
            <a:r>
              <a:rPr/>
              <a:t>주의사항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&lt;dl&gt;</a:t>
            </a:r>
            <a:r>
              <a:rPr/>
              <a:t>은 반드시 하나 이상의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&lt;dt&gt;-&lt;dd&gt;</a:t>
            </a:r>
            <a:r>
              <a:rPr/>
              <a:t> 짝을 담고 있어야 합니다.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&lt;dt&gt;,&lt;dd&gt;</a:t>
            </a:r>
            <a:r>
              <a:rPr/>
              <a:t> 는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&lt;dl&gt;</a:t>
            </a:r>
            <a:r>
              <a:rPr/>
              <a:t> 밖에서 독립적으로 사용할 수 없습니다.</a:t>
            </a:r>
          </a:p>
          <a:p>
            <a:pPr/>
            <a:r>
              <a:rPr b="1">
                <a:solidFill>
                  <a:schemeClr val="accent3"/>
                </a:solidFill>
              </a:rPr>
              <a:t>단, </a:t>
            </a:r>
            <a:r>
              <a:rPr b="1"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&lt;dt&gt;-&lt;dd&gt;</a:t>
            </a:r>
            <a:r>
              <a:rPr b="1">
                <a:solidFill>
                  <a:schemeClr val="accent3"/>
                </a:solidFill>
              </a:rPr>
              <a:t>가 반드시 하나의 짝으로 지어져야 되는 것은 아닙니다.</a:t>
            </a:r>
          </a:p>
          <a:p>
            <a:pPr lvl="1"/>
            <a:r>
              <a:rPr/>
              <a:t>그래서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</a:t>
            </a:r>
            <a:r>
              <a:rPr/>
              <a:t>는 하나 이상의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&lt;dd&gt;</a:t>
            </a:r>
            <a:r>
              <a:rPr/>
              <a:t>를 형제 요소로 가질 수 있습니다. (예: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dt-dd-dd</a:t>
            </a:r>
            <a:r>
              <a:rPr/>
              <a:t>)</a:t>
            </a:r>
          </a:p>
          <a:p>
            <a:pPr lvl="1"/>
            <a:r>
              <a:rPr/>
              <a:t>그래서 하나 이상의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</a:t>
            </a:r>
            <a:r>
              <a:rPr/>
              <a:t>가 연속으로 나올 수 있습니다. (예: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dt-dt-dd</a:t>
            </a:r>
            <a:r>
              <a:rPr/>
              <a:t>)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&lt;div&gt;</a:t>
            </a:r>
            <a:r>
              <a:rPr/>
              <a:t>는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&lt;dt&gt;-&lt;dd&gt;</a:t>
            </a:r>
            <a:r>
              <a:rPr/>
              <a:t> 쌍을 감쌀 때 쓸 수 있지만,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&lt;dt&gt;-&lt;dd&gt;</a:t>
            </a:r>
            <a:r>
              <a:rPr/>
              <a:t>의 형제 요소여서는 안 됩니다.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&lt;dl&gt;</a:t>
            </a:r>
            <a:r>
              <a:rPr/>
              <a:t>은 공백이 아닌 텍스트 노드와 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&lt;div&gt;,&lt;dt&gt;,&lt;dd&gt;</a:t>
            </a:r>
            <a:r>
              <a:rPr/>
              <a:t>가 아닌 요소를 포함해서는 안 됩니다.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&lt;a&gt;</a:t>
            </a:r>
            <a:r>
              <a:rPr/>
              <a:t> 태그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자식 요소 또는 텍스트에 링크를 걸 때 사용 (anchor)</a:t>
            </a:r>
          </a:p>
          <a:p>
            <a:pPr lvl="8"/>
            <a:r>
              <a:rPr/>
              <a:t>attributes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href="{url}"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target="_blank"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download="{filename}"</a:t>
            </a:r>
          </a:p>
          <a:p>
            <a:pPr lvl="8"/>
            <a:r>
              <a:rPr/>
              <a:t>절대 / 상대 경로</a:t>
            </a:r>
          </a:p>
          <a:p>
            <a:pPr/>
            <a:r>
              <a:rPr/>
              <a:t>절대경로: 최상위 경로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/</a:t>
            </a:r>
            <a:r>
              <a:rPr/>
              <a:t>에서부터 모든 경로를 입력</a:t>
            </a:r>
          </a:p>
          <a:p>
            <a:pPr/>
            <a:r>
              <a:rPr/>
              <a:t>상대경로: 현재 경로 기준으로 상대적으로 경로를 찾아가기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.</a:t>
            </a:r>
            <a:r>
              <a:rPr/>
              <a:t> : 현재 디렉토리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..</a:t>
            </a:r>
            <a:r>
              <a:rPr/>
              <a:t> : 상위 디렉토리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&lt;img&gt;</a:t>
            </a:r>
            <a:r>
              <a:rPr/>
              <a:t> 태그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웹 상에서 이미지를 표시하기 위한 태그</a:t>
            </a:r>
          </a:p>
          <a:p>
            <a:pPr lvl="8"/>
            <a:r>
              <a:rPr/>
              <a:t>attributes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src</a:t>
            </a:r>
            <a:r>
              <a:rPr/>
              <a:t> : 이미지의 URI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width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height</a:t>
            </a:r>
            <a:r>
              <a:rPr/>
              <a:t>: 너비, 높이 (생략 시 원본 크기)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alt</a:t>
            </a:r>
            <a:r>
              <a:rPr/>
              <a:t>: 대체 텍스트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&lt;form&gt;</a:t>
            </a:r>
            <a:r>
              <a:rPr/>
              <a:t> 태그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>
                <a:hlinkClick r:id="rId2"/>
              </a:rPr>
              <a:t>폼&amp;인풋 한방정리</a:t>
            </a:r>
          </a:p>
          <a:p>
            <a:pPr/>
            <a:r>
              <a:rPr/>
              <a:t>웹 서버와 통신하기 위한 유저 입력값을 받아 보관하고 전송처를 밝히는 요소</a:t>
            </a:r>
          </a:p>
          <a:p>
            <a:pPr/>
            <a:r>
              <a:rPr/>
              <a:t>실제 화면상에 표시되는 것은 없으며, 오로지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input</a:t>
            </a:r>
            <a:r>
              <a:rPr/>
              <a:t> 요소의 값들을 취합하여 보내는 역할</a:t>
            </a:r>
          </a:p>
          <a:p>
            <a:pPr lvl="8"/>
            <a:r>
              <a:rPr/>
              <a:t>attributes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method</a:t>
            </a:r>
            <a:r>
              <a:rPr/>
              <a:t>: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GET</a:t>
            </a:r>
            <a:r>
              <a:rPr/>
              <a:t> 또는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POST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action</a:t>
            </a:r>
            <a:r>
              <a:rPr/>
              <a:t>: 폼을 전송할 서버의 script 파일 지정 = URL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name</a:t>
            </a:r>
            <a:r>
              <a:rPr/>
              <a:t>: 스크립트에서 다루기 위한 이름, 식별자.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&lt;input&gt;</a:t>
            </a:r>
            <a:r>
              <a:rPr/>
              <a:t> 태그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사용자의 입력을 받기위한 UI 엘리먼트</a:t>
            </a:r>
          </a:p>
          <a:p>
            <a:pPr lvl="8"/>
            <a:r>
              <a:rPr/>
              <a:t>attributes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type</a:t>
            </a:r>
            <a:r>
              <a:rPr/>
              <a:t> : 인풋 요소의 형태를 결정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text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tel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url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email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password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number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search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range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color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checkbox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radio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datetime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datetime-local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date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month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week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time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button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file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submit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image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reset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URL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Uniform Resource Locator. 어떠한 정보 또는 자원의 위치를 표현하기 위한 규격</a:t>
            </a:r>
          </a:p>
          <a:p>
            <a:pPr lvl="5"/>
            <a:br/>
            <a:r>
              <a:t>프로토콜://사용자정보@호스트:포트/경로?쿼리#프래그먼트</a:t>
            </a:r>
            <a:b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컨테이너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3761475" cy="4937288"/>
          </a:xfrm>
        </p:spPr>
        <p:txBody>
          <a:bodyPr/>
          <a:lstStyle/>
          <a:p>
            <a:pPr/>
            <a:r>
              <a:rPr/>
              <a:t>별다른 기능이 없지만 다른 요소들을 감싸서 그루핑하고 사각형의 영역을 형성하는 태그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&lt;div&gt;</a:t>
            </a:r>
            <a:r>
              <a:rPr/>
              <a:t> 태그: 블록 레벨 요소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&lt;span&gt;</a:t>
            </a:r>
            <a:r>
              <a:rPr/>
              <a:t> 태그: 인라인 레벨 요소</a:t>
            </a:r>
          </a:p>
          <a:p>
            <a:pPr lvl="8"/>
            <a:r>
              <a:rPr/>
              <a:t>시맨틱 태그 (Semantic Tags)</a:t>
            </a:r>
          </a:p>
          <a:p>
            <a:pPr marL="0" indent="0">
              <a:buNone/>
            </a:pPr>
            <a:r>
              <a:rPr/>
              <a:t>레이아웃에서 어떤 역할인지 밝히는 컨테이너 요소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&lt;header&gt;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&lt;section&gt;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&lt;article&gt;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&lt;nav&gt;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&lt;aside&gt;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&lt;footer&gt;</a:t>
            </a:r>
          </a:p>
        </p:txBody>
      </p:sp>
      <p:pic>
        <p:nvPicPr>
          <p:cNvPr id="4" name="Picture 3" descr="183f392e581d9f227c1bb4a992eb899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476" y="2001268"/>
            <a:ext cx="7629961" cy="3609527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CSS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HTML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Cascading Style Sheet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HTML 요소들을 꾸미는 방법을 정의하는 규칙</a:t>
            </a:r>
          </a:p>
          <a:p>
            <a:pPr lvl="8"/>
            <a:r>
              <a:rPr/>
              <a:t>Cascading (캐스케이딩, 계단식)</a:t>
            </a:r>
          </a:p>
          <a:p>
            <a:pPr/>
            <a:r>
              <a:rPr/>
              <a:t>구체적으로 어떻게 계단식인가</a:t>
            </a:r>
          </a:p>
          <a:p>
            <a:pPr lvl="1"/>
            <a:r>
              <a:rPr/>
              <a:t>스타일 우선순위(Priority)</a:t>
            </a:r>
          </a:p>
          <a:p>
            <a:pPr lvl="1"/>
            <a:r>
              <a:rPr/>
              <a:t>스타일 상속(Inheritance)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스타일의 우선순위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eriod"/>
            </a:pPr>
            <a:r>
              <a:rPr/>
              <a:t>중요도</a:t>
            </a:r>
          </a:p>
          <a:p>
            <a:pPr lvl="1"/>
            <a:r>
              <a:rPr/>
              <a:t>작성자 &gt; 사용자 &gt; 사용자 도구</a:t>
            </a:r>
          </a:p>
          <a:p>
            <a:pPr>
              <a:buAutoNum type="arabicPeriod"/>
            </a:pPr>
            <a:r>
              <a:rPr/>
              <a:t>명시도 (Specificity)</a:t>
            </a:r>
          </a:p>
          <a:p>
            <a:pPr lvl="1"/>
            <a:r>
              <a:rPr/>
              <a:t>in-line &gt; id &gt; class &gt; type</a:t>
            </a:r>
          </a:p>
          <a:p>
            <a:pPr>
              <a:buAutoNum type="arabicPeriod"/>
            </a:pPr>
            <a:r>
              <a:rPr/>
              <a:t>코드 순서 (최신순)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CSS 문법 구성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/>
            <a:br/>
            <a:r>
              <a:t>셀렉터 {프로퍼티 : 밸류; 프로퍼티2: 밸류 ... }</a:t>
            </a:r>
            <a:br/>
          </a:p>
          <a:p>
            <a:pPr/>
            <a:r>
              <a:rPr/>
              <a:t>선택자(selector)와 선언부(declarations)로 구성</a:t>
            </a:r>
          </a:p>
          <a:p>
            <a:pPr/>
            <a:r>
              <a:rPr/>
              <a:t>각 프로퍼티의 사이는 반드시 세미콜론(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;</a:t>
            </a:r>
            <a:r>
              <a:rPr/>
              <a:t>)으로 구분</a:t>
            </a:r>
          </a:p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!important</a:t>
            </a:r>
            <a:r>
              <a:rPr/>
              <a:t> Rule</a:t>
            </a:r>
          </a:p>
          <a:p>
            <a:pPr/>
            <a:r>
              <a:rPr/>
              <a:t>value의 뒤에 넣게 되면 즉시 최우선순위로 해당 스타일이 적용됨.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CSS의 위치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외부 스타일(.css) 사용: 별도로 작성된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css</a:t>
            </a:r>
            <a:r>
              <a:rPr/>
              <a:t> 파일을 HTML에 연결하여 사용하는 방법. 비슷한 스타일을 여러 HTML 문서에 적용하고자 할 때 유리</a:t>
            </a:r>
          </a:p>
          <a:p>
            <a:pPr/>
            <a:r>
              <a:rPr/>
              <a:t>내부 스타일: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&lt;style&gt;</a:t>
            </a:r>
            <a:r>
              <a:rPr/>
              <a:t> 태그 안에 정의된 스타일 사용</a:t>
            </a:r>
          </a:p>
          <a:p>
            <a:pPr/>
            <a:r>
              <a:rPr/>
              <a:t>인라인 스타일: 각 HTML 요소 안에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style</a:t>
            </a:r>
            <a:r>
              <a:rPr/>
              <a:t> attribute에 기술된 스타일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선택자 (Selectors)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CSS Selector (선택자)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선택자는 문서 내의 특정 HTML 요소를 '선택'하는 일을 한다. 대놓고 특정 엘리먼트를 가리키기도 하지만 추상적으로 여러 개의 엘리먼트를 선택할 수 있다. 선택한 뒤에는 선언을 사용해 스타일을 지정한다.</a:t>
            </a:r>
          </a:p>
          <a:p>
            <a:pPr/>
            <a:r>
              <a:rPr/>
              <a:t>타입 셀렉터: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h1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img</a:t>
            </a:r>
            <a:r>
              <a:rPr/>
              <a:t> 등의 HTML 요소의 종류를 전부 선택</a:t>
            </a:r>
          </a:p>
          <a:p>
            <a:pPr/>
            <a:r>
              <a:rPr/>
              <a:t>클래스 셀렉터: HTML 요소에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class</a:t>
            </a:r>
            <a:r>
              <a:rPr/>
              <a:t> attribute를 사용해 부여한 클래스 이름을 가진 모든 요소를 선택</a:t>
            </a:r>
          </a:p>
          <a:p>
            <a:pPr/>
            <a:r>
              <a:rPr/>
              <a:t>ID 셀렉터: HTML 요소에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id</a:t>
            </a:r>
            <a:r>
              <a:rPr/>
              <a:t> attribute를 사용해 부여한 ID를 가진 요소를 선택</a:t>
            </a:r>
          </a:p>
          <a:p>
            <a:pPr/>
            <a:r>
              <a:rPr/>
              <a:t>속성 셀렉터: 특정 attribute를 가지고 있거나 특정 attribute의 값이 특정되는 HTML 요소를 모두 선택</a:t>
            </a:r>
          </a:p>
          <a:p>
            <a:pPr/>
            <a:r>
              <a:rPr/>
              <a:t>전체 셀렉터: 모든 요소를 선택</a:t>
            </a:r>
          </a:p>
          <a:p>
            <a:pPr/>
            <a:r>
              <a:rPr/>
              <a:t>가상 클래스 셀렉터: 요소의 특정 상태 또는 해당 요소의 조건에 따른 다른 요소를 선택함</a:t>
            </a:r>
          </a:p>
          <a:p>
            <a:pPr lvl="8"/>
            <a:r>
              <a:rPr/>
              <a:t>Selector list</a:t>
            </a:r>
          </a:p>
          <a:p>
            <a:pPr/>
            <a:r>
              <a:rPr/>
              <a:t>콤마(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,</a:t>
            </a:r>
            <a:r>
              <a:rPr/>
              <a:t>)를 사용해 여러 선택자를 한꺼번에 스타일링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Combinator (결합자, 조합 선택자)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선택자끼리 조합하거나 하는 연산을 통해 좀 더 세부적으로 요소를 선택하거나 차별화할 수 있다.</a:t>
            </a:r>
          </a:p>
          <a:p>
            <a:pPr/>
            <a:r>
              <a:rPr/>
              <a:t>A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 </a:t>
            </a:r>
            <a:r>
              <a:rPr/>
              <a:t>B: 자손 결합. 공백을 사용해 A의 자손인 B를 선택.</a:t>
            </a:r>
          </a:p>
          <a:p>
            <a:pPr/>
            <a:r>
              <a:rPr/>
              <a:t>A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&gt;</a:t>
            </a:r>
            <a:r>
              <a:rPr/>
              <a:t>B: 직계자손 결합. A의 직계 자손(바로 밑에 있는) B</a:t>
            </a:r>
          </a:p>
          <a:p>
            <a:pPr/>
            <a:r>
              <a:rPr/>
              <a:t>A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+</a:t>
            </a:r>
            <a:r>
              <a:rPr/>
              <a:t>B: 직후 형제 결합. A의 바로 다음에 오는 형제 B</a:t>
            </a:r>
          </a:p>
          <a:p>
            <a:pPr/>
            <a:r>
              <a:rPr/>
              <a:t>A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~</a:t>
            </a:r>
            <a:r>
              <a:rPr/>
              <a:t>B: 형제 결합. A의 뒤에 오는 모든 형제 B를 선택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타입, 클래스, ID, 전체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타입 셀렉터: 단순히 HTML 태그 이름을 입력 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h1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img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p</a:t>
            </a:r>
            <a:r>
              <a:rPr/>
              <a:t> ... )</a:t>
            </a:r>
          </a:p>
          <a:p>
            <a:pPr/>
            <a:r>
              <a:rPr/>
              <a:t>클래스 셀렉터: 마침표(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.</a:t>
            </a:r>
            <a:r>
              <a:rPr/>
              <a:t>)뒤에 클래스 이름을 입력 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.first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.box</a:t>
            </a:r>
            <a:r>
              <a:rPr/>
              <a:t> ...)</a:t>
            </a:r>
          </a:p>
          <a:p>
            <a:pPr/>
            <a:r>
              <a:rPr/>
              <a:t>ID 셀렉터: 샵(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#</a:t>
            </a:r>
            <a:r>
              <a:rPr/>
              <a:t>) 뒤에 ID명을 입력 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#sumbit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#nav</a:t>
            </a:r>
            <a:r>
              <a:rPr/>
              <a:t> ...)</a:t>
            </a:r>
          </a:p>
          <a:p>
            <a:pPr lvl="1"/>
            <a:r>
              <a:rPr/>
              <a:t>ID는 문서 내에 한 번만 써야 한다.</a:t>
            </a:r>
          </a:p>
          <a:p>
            <a:pPr/>
            <a:r>
              <a:rPr/>
              <a:t>Universal Selector: 와일드 카드(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*</a:t>
            </a:r>
            <a:r>
              <a:rPr/>
              <a:t>) 사용.</a:t>
            </a:r>
          </a:p>
          <a:p>
            <a:pPr lvl="1"/>
            <a:r>
              <a:rPr/>
              <a:t>문서 전체의 패딩, 마진 등을 초기화할 때 유용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속성 셀렉터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/>
            <a:br/>
            <a:r>
              <a:t>태그명[속성명="속성값"]</a:t>
            </a:r>
            <a:br/>
          </a:p>
          <a:p>
            <a:pPr/>
            <a:r>
              <a:rPr/>
              <a:t>태그명은 생략 가능</a:t>
            </a:r>
          </a:p>
          <a:p>
            <a:pPr/>
            <a:r>
              <a:rPr/>
              <a:t>값을 생략하면 해당 attribute를 가지고 있는 요소를 선택한다.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가상 클래스(pseudo-class) 셀렉터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콜론(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</a:t>
            </a:r>
            <a:r>
              <a:rPr/>
              <a:t>)을 사용해 정의.</a:t>
            </a:r>
          </a:p>
          <a:p>
            <a:pPr/>
            <a:r>
              <a:rPr/>
              <a:t>특정 요소를 기준으로 요소를 찾거나, 특정 상태에 있는 요소를 선택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:hover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:active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:focus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:link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:visited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:nth-child(n)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:first-child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:first-of-type</a:t>
            </a:r>
            <a:r>
              <a:rPr/>
              <a:t>,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태그의 구성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Opening Tag (여는 태그)</a:t>
            </a:r>
          </a:p>
          <a:p>
            <a:pPr lvl="1"/>
            <a:r>
              <a:rPr/>
              <a:t>Tag name</a:t>
            </a:r>
          </a:p>
          <a:p>
            <a:pPr lvl="1"/>
            <a:r>
              <a:rPr/>
              <a:t>Attiributes</a:t>
            </a:r>
          </a:p>
          <a:p>
            <a:pPr lvl="2"/>
            <a:r>
              <a:rPr/>
              <a:t>key / value</a:t>
            </a:r>
          </a:p>
          <a:p>
            <a:pPr lvl="2"/>
            <a:r>
              <a:rPr/>
              <a:t>값이 없는 attribute도 있음.</a:t>
            </a:r>
          </a:p>
          <a:p>
            <a:pPr/>
            <a:r>
              <a:rPr/>
              <a:t>Content (내용)</a:t>
            </a:r>
          </a:p>
          <a:p>
            <a:pPr/>
            <a:r>
              <a:rPr/>
              <a:t>Closing Tag</a:t>
            </a:r>
          </a:p>
          <a:p>
            <a:pPr marL="0" indent="0">
              <a:buNone/>
            </a:pPr>
            <a:r>
              <a:rPr/>
              <a:t>Closing Tag가 없고 Opening Tag만 있는 경우, 끝에 슬래시(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/</a:t>
            </a:r>
            <a:r>
              <a:rPr/>
              <a:t>)를 붙여 표시해주기도 한다.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가상 요소 (pseudo-element)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특정 선택자에 의해 선택된 요소를 기준으로 콘텐츠를 생성하여 채워넣는다.</a:t>
            </a:r>
          </a:p>
          <a:p>
            <a:pPr lvl="1"/>
            <a:r>
              <a:rPr/>
              <a:t>두 개의 콜론(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::</a:t>
            </a:r>
            <a:r>
              <a:rPr/>
              <a:t>)을 사용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::after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::before</a:t>
            </a:r>
          </a:p>
          <a:p>
            <a:pPr/>
            <a:r>
              <a:rPr>
                <a:hlinkClick r:id="rId2"/>
              </a:rPr>
              <a:t>예시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Emmet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여러 HTML 태그 구조를 입력하는 단축 표현 확장</a:t>
            </a:r>
          </a:p>
          <a:p>
            <a:pPr/>
            <a:r>
              <a:rPr/>
              <a:t>본래 Extension이었으나 현재는 VS Code에 통합됨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html:5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html&gt;body&gt;ul&gt;li*5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div.classname&gt;span.lable+input[type="submit"]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CSS 선언부(declaration)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타입 (Types)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텍스트, 숫자, 컬러</a:t>
            </a:r>
          </a:p>
          <a:p>
            <a:pPr/>
            <a:r>
              <a:rPr/>
              <a:t>url()</a:t>
            </a:r>
          </a:p>
          <a:p>
            <a:pPr/>
            <a:r>
              <a:rPr>
                <a:hlinkClick r:id="rId2"/>
              </a:rPr>
              <a:t>CSS Data types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단위 (Units)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1차원 크기(distant)를 결정짓는 여러가지 단위가 있으며, 단위의 이해도에 따른 결과물의 차이가 크다.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px</a:t>
            </a:r>
            <a:r>
              <a:rPr/>
              <a:t> 픽셀.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%</a:t>
            </a:r>
            <a:r>
              <a:rPr/>
              <a:t> 부모 크기에 대한 상대적 크기</a:t>
            </a:r>
          </a:p>
          <a:p>
            <a:pPr lvl="1"/>
            <a:r>
              <a:rPr/>
              <a:t>부모가 크기가 없으면 자식도 없게 된다.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vw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vh</a:t>
            </a:r>
            <a:r>
              <a:rPr/>
              <a:t>: Viewport width, height. 디바이스의 한 화면에 보이는 크기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em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rem</a:t>
            </a:r>
            <a:r>
              <a:rPr/>
              <a:t>: 부모 또는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html</a:t>
            </a:r>
            <a:r>
              <a:rPr/>
              <a:t> 요소의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font-size</a:t>
            </a:r>
            <a:r>
              <a:rPr/>
              <a:t>에 비례한 단위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rlh</a:t>
            </a:r>
            <a:r>
              <a:rPr/>
              <a:t>: 엘리먼트의 line-height 속성을 따라가는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html</a:t>
            </a:r>
            <a:r>
              <a:rPr/>
              <a:t> 요소의 line-height를 따라가는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rlh</a:t>
            </a:r>
          </a:p>
          <a:p>
            <a:pPr lvl="8"/>
            <a:r>
              <a:rPr/>
              <a:t>CSS-wide keywords</a:t>
            </a:r>
          </a:p>
          <a:p>
            <a:pPr/>
            <a:r>
              <a:rPr/>
              <a:t>inherit, unset, initial, revert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박스모델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4037149" cy="4937288"/>
          </a:xfrm>
        </p:spPr>
        <p:txBody>
          <a:bodyPr/>
          <a:lstStyle/>
          <a:p>
            <a:pPr marL="0" indent="0">
              <a:buNone/>
            </a:pPr>
            <a:r>
              <a:rPr/>
              <a:t>모든 HTML 요소는 박스로 되어 있으며, 각각 패딩과 마진을 가지고 레이아웃을 차지하게 된다는 CSS의 원리</a:t>
            </a:r>
          </a:p>
          <a:p>
            <a:pPr/>
            <a:r>
              <a:rPr/>
              <a:t>Margin: 박스의 바깥 여백</a:t>
            </a:r>
          </a:p>
          <a:p>
            <a:pPr/>
            <a:r>
              <a:rPr/>
              <a:t>Border: 외곽선의 굵기</a:t>
            </a:r>
          </a:p>
          <a:p>
            <a:pPr/>
            <a:r>
              <a:rPr/>
              <a:t>Padding: 박스의 안쪽 여백</a:t>
            </a:r>
          </a:p>
          <a:p>
            <a:pPr lvl="8"/>
            <a:r>
              <a:rPr/>
              <a:t>box-sizing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box-sizing: border-box</a:t>
            </a:r>
            <a:r>
              <a:rPr/>
              <a:t>: width의 기준을 border 굵기 포함하여 계산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box-sizing: content-box</a:t>
            </a:r>
            <a:r>
              <a:rPr/>
              <a:t>: width의 기준을 content에 한정</a:t>
            </a:r>
          </a:p>
        </p:txBody>
      </p:sp>
      <p:pic>
        <p:nvPicPr>
          <p:cNvPr id="4" name="Picture 3" descr="9a5ab51dbbb3505e1d402fc4ea8fbb0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83150" y="1337388"/>
            <a:ext cx="7354286" cy="4937288"/>
          </a:xfrm>
          <a:prstGeom prst="rect">
            <a:avLst/>
          </a:prstGeom>
        </p:spPr>
      </p:pic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Margin, Padding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5"/>
            <a:r>
              <a:rPr>
                <a:solidFill>
                  <a:schemeClr val="tx1"/>
                </a:solidFill>
              </a:rPr>
              <a:t>div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{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2"/>
                </a:solidFill>
              </a:rPr>
              <a:t>margin</a:t>
            </a:r>
            <a:r>
              <a:rPr>
                <a:solidFill>
                  <a:schemeClr val="accent5"/>
                </a:solidFill>
              </a:rPr>
              <a:t>: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0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accent5"/>
                </a:solidFill>
              </a:rPr>
              <a:t>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2"/>
                </a:solidFill>
              </a:rPr>
              <a:t>margin</a:t>
            </a:r>
            <a:r>
              <a:rPr>
                <a:solidFill>
                  <a:schemeClr val="accent5"/>
                </a:solidFill>
              </a:rPr>
              <a:t>: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accent5"/>
                </a:solidFill>
              </a:rPr>
              <a:t>;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tx1"/>
                </a:solidFill>
              </a:rPr>
              <a:t>m</a:t>
            </a:r>
            <a:r>
              <a:rPr>
                <a:solidFill>
                  <a:schemeClr val="tx1"/>
                </a:solidFill>
              </a:rPr>
              <a:t>a</a:t>
            </a:r>
            <a:r>
              <a:rPr>
                <a:solidFill>
                  <a:schemeClr val="tx1"/>
                </a:solidFill>
              </a:rPr>
              <a:t>r</a:t>
            </a:r>
            <a:r>
              <a:rPr>
                <a:solidFill>
                  <a:schemeClr val="tx1"/>
                </a:solidFill>
              </a:rPr>
              <a:t>g</a:t>
            </a:r>
            <a:r>
              <a:rPr>
                <a:solidFill>
                  <a:schemeClr val="tx1"/>
                </a:solidFill>
              </a:rPr>
              <a:t>i</a:t>
            </a:r>
            <a:r>
              <a:rPr>
                <a:solidFill>
                  <a:schemeClr val="tx1"/>
                </a:solidFill>
              </a:rPr>
              <a:t>n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1</a:t>
            </a:r>
            <a:r>
              <a:rPr>
                <a:solidFill>
                  <a:schemeClr val="tx1"/>
                </a:solidFill>
              </a:rPr>
              <a:t>0</a:t>
            </a:r>
            <a:r>
              <a:rPr>
                <a:solidFill>
                  <a:schemeClr val="tx1"/>
                </a:solidFill>
              </a:rPr>
              <a:t>p</a:t>
            </a:r>
            <a:r>
              <a:rPr>
                <a:solidFill>
                  <a:schemeClr val="tx1"/>
                </a:solidFill>
              </a:rPr>
              <a:t>x</a:t>
            </a:r>
            <a:r>
              <a:rPr>
                <a:solidFill>
                  <a:schemeClr val="accent5"/>
                </a:solidFill>
              </a:rPr>
              <a:t>;</a:t>
            </a:r>
            <a:r>
              <a:rPr>
                <a:solidFill>
                  <a:schemeClr val="tx1"/>
                </a:solidFill>
              </a:rPr>
              <a:t>
</a:t>
            </a:r>
            <a:r>
              <a:rPr>
                <a:solidFill>
                  <a:schemeClr val="accent5"/>
                </a:solidFill>
              </a:rPr>
              <a:t>}</a:t>
            </a:r>
            <a:r>
              <a:rPr>
                <a:solidFill>
                  <a:schemeClr val="tx1"/>
                </a:solidFill>
              </a:rPr>
              <a:t>
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top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right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bottom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left</a:t>
            </a:r>
            <a:r>
              <a:rPr/>
              <a:t>의 순서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margin-top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padding-bottom</a:t>
            </a:r>
            <a:r>
              <a:rPr/>
              <a:t> 의 형태로 따로 작성하는 것도 가능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마진 상쇄, 마진 겹침 (Margin Collapse)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3761475" cy="4937288"/>
          </a:xfrm>
        </p:spPr>
        <p:txBody>
          <a:bodyPr/>
          <a:lstStyle/>
          <a:p>
            <a:pPr/>
            <a:r>
              <a:rPr/>
              <a:t>HTML이 문서도구였던 시절의 유산</a:t>
            </a:r>
          </a:p>
          <a:p>
            <a:pPr lvl="1"/>
            <a:r>
              <a:rPr/>
              <a:t>MS Word 등의 문서도구도 이러한 규칙을 가진다(고 함)</a:t>
            </a:r>
          </a:p>
          <a:p>
            <a:pPr/>
            <a:r>
              <a:rPr/>
              <a:t>붙어있는 두 블록 요소의 위 아래 마진이 겹치는 경우, 더 큰 쪽의 마진으로 통합하는 규칙</a:t>
            </a:r>
          </a:p>
          <a:p>
            <a:pPr/>
            <a:r>
              <a:rPr>
                <a:hlinkClick r:id="rId2"/>
              </a:rPr>
              <a:t>마진 상쇄 완벽 정리</a:t>
            </a:r>
          </a:p>
        </p:txBody>
      </p:sp>
      <p:pic>
        <p:nvPicPr>
          <p:cNvPr id="4" name="Picture 3" descr="fe8ae6d465f20fdcca9a3fc31b158f88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07476" y="1658742"/>
            <a:ext cx="7629961" cy="4294578"/>
          </a:xfrm>
          <a:prstGeom prst="rect">
            <a:avLst/>
          </a:prstGeom>
        </p:spPr>
      </p:pic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Border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Border의 굵기만큼 Box의 영역을 차지함</a:t>
            </a:r>
          </a:p>
          <a:p>
            <a:pPr lvl="5"/>
            <a:r>
              <a:rPr>
                <a:solidFill>
                  <a:schemeClr val="tx1"/>
                </a:solidFill>
              </a:rPr>
              <a:t>div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{</a:t>
            </a:r>
            <a:r>
              <a:rPr>
                <a:solidFill>
                  <a:schemeClr val="tx1"/>
                </a:solidFill>
              </a:rPr>
              <a:t>
	</a:t>
            </a:r>
            <a:r>
              <a:rPr>
                <a:solidFill>
                  <a:schemeClr val="accent2"/>
                </a:solidFill>
              </a:rPr>
              <a:t>border</a:t>
            </a:r>
            <a:r>
              <a:rPr>
                <a:solidFill>
                  <a:schemeClr val="accent5"/>
                </a:solidFill>
              </a:rPr>
              <a:t>: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1"/>
                </a:solidFill>
              </a:rPr>
              <a:t>10</a:t>
            </a:r>
            <a:r>
              <a:rPr>
                <a:solidFill>
                  <a:schemeClr val="accent2"/>
                </a:solidFill>
              </a:rPr>
              <a:t>px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2"/>
                </a:solidFill>
              </a:rPr>
              <a:t>solid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2"/>
                </a:solidFill>
              </a:rPr>
              <a:t>blue</a:t>
            </a:r>
            <a:r>
              <a:rPr>
                <a:solidFill>
                  <a:schemeClr val="accent5"/>
                </a:solidFill>
              </a:rPr>
              <a:t>;</a:t>
            </a:r>
            <a:r>
              <a:rPr>
                <a:solidFill>
                  <a:schemeClr val="tx1"/>
                </a:solidFill>
              </a:rPr>
              <a:t>
</a:t>
            </a:r>
            <a:r>
              <a:rPr>
                <a:solidFill>
                  <a:schemeClr val="accent5"/>
                </a:solidFill>
              </a:rPr>
              <a:t>}</a:t>
            </a:r>
            <a:r>
              <a:rPr>
                <a:solidFill>
                  <a:schemeClr val="tx1"/>
                </a:solidFill>
              </a:rPr>
              <a:t>
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border-with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border-style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border-color</a:t>
            </a:r>
            <a:r>
              <a:rPr/>
              <a:t>의 형태로 분리해서 작성 가능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Block &amp; In-line level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모든 HTML 요소는 기본적으로 block 또는 in-line의 속성을 가지고 있다.</a:t>
            </a:r>
          </a:p>
          <a:p>
            <a:pPr/>
            <a:r>
              <a:rPr/>
              <a:t>Block: 문서의 가로폭을 모두 차지하고 줄바꿈을 일으키는 요소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&lt;b&gt;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&lt;input&gt;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&lt;span&gt;</a:t>
            </a:r>
          </a:p>
          <a:p>
            <a:pPr/>
            <a:r>
              <a:rPr/>
              <a:t>In-line: 정해진 만큼만 가로폭을 차지하고 줄바꿈을 일으키지 않는 요소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&lt;p&gt;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&lt;h1&gt;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&lt;ul&gt;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&lt;li&gt;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&lt;div&gt;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&lt;audio&gt;</a:t>
            </a:r>
          </a:p>
          <a:p>
            <a:pPr/>
            <a:r>
              <a:rPr/>
              <a:t>CSS의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display</a:t>
            </a:r>
            <a:r>
              <a:rPr/>
              <a:t> 속성을 통해 이를 변경할 수 있다.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block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inline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inline-block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none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HTML의 구성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Visibiliy, Overflow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/>
              <a:t>visibility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visibility: visible</a:t>
            </a:r>
          </a:p>
          <a:p>
            <a:pPr lvl="1"/>
            <a:r>
              <a:rPr/>
              <a:t>보임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visibility: hidden</a:t>
            </a:r>
          </a:p>
          <a:p>
            <a:pPr lvl="1"/>
            <a:r>
              <a:rPr/>
              <a:t>안보이지만 자리는 차지함</a:t>
            </a:r>
          </a:p>
          <a:p>
            <a:pPr lvl="8"/>
            <a:r>
              <a:rPr/>
              <a:t>넘치는 경우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overflow: hidden;</a:t>
            </a:r>
          </a:p>
          <a:p>
            <a:pPr lvl="1"/>
            <a:r>
              <a:rPr/>
              <a:t>넘칠 시 자르고 감춤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overflow: scroll;</a:t>
            </a:r>
          </a:p>
          <a:p>
            <a:pPr lvl="1"/>
            <a:r>
              <a:rPr/>
              <a:t>넘칠 시 스크롤 바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overflow: visible;</a:t>
            </a:r>
          </a:p>
          <a:p>
            <a:pPr lvl="1"/>
            <a:r>
              <a:rPr/>
              <a:t>넘칠 시 그냥 보여줌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overflow: auto</a:t>
            </a:r>
          </a:p>
          <a:p>
            <a:pPr lvl="1"/>
            <a:r>
              <a:rPr/>
              <a:t>넘칠 시 알아서 스크롤 바 보여줌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그림자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/>
              <a:t>박스 그림자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box-shadow: 10px 10px 20px gray;</a:t>
            </a:r>
          </a:p>
          <a:p>
            <a:pPr lvl="1"/>
            <a:r>
              <a:rPr/>
              <a:t>각각 h-offset, v-offset, blur, spread, color를 의미</a:t>
            </a:r>
          </a:p>
          <a:p>
            <a:pPr lvl="8"/>
            <a:r>
              <a:rPr/>
              <a:t>텍스트 그림자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text-shadow: 상동;</a:t>
            </a: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position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static</a:t>
            </a:r>
            <a:r>
              <a:rPr/>
              <a:t>: 기본값 (브라우저가 배치하는 방식, inline, block을 따름)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relative</a:t>
            </a:r>
            <a:r>
              <a:rPr/>
              <a:t>: 본연의 위치에서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top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left</a:t>
            </a:r>
            <a:r>
              <a:rPr/>
              <a:t> 적용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absolute</a:t>
            </a:r>
            <a:r>
              <a:rPr/>
              <a:t>: 본연의 위치를 벗어나서 문서 내에 절대적 위치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fixed</a:t>
            </a:r>
            <a:r>
              <a:rPr/>
              <a:t>: 본연의 위치를 벗어나 viewport에 고정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sticky</a:t>
            </a:r>
            <a:r>
              <a:rPr/>
              <a:t>: 본연의 위치에서 viewport에 고정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float &amp; z-index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/>
              <a:t>float</a:t>
            </a:r>
          </a:p>
          <a:p>
            <a:pPr/>
            <a:r>
              <a:rPr/>
              <a:t>요소를 어디에 띄울 것인가를 결정하는 속성</a:t>
            </a:r>
          </a:p>
          <a:p>
            <a:pPr lvl="1"/>
            <a:r>
              <a:rPr/>
              <a:t>float 처리된 요소는 위치값을 갖지 않음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flex</a:t>
            </a:r>
            <a:r>
              <a:rPr/>
              <a:t>의 등장으로 잘 안쓰게 됨.</a:t>
            </a:r>
          </a:p>
          <a:p>
            <a:pPr lvl="8"/>
            <a:r>
              <a:rPr/>
              <a:t>z-index</a:t>
            </a:r>
          </a:p>
          <a:p>
            <a:pPr/>
            <a:r>
              <a:rPr/>
              <a:t>요소가 2차원 캔버스에서 겹치는 경우 그 우선순위를 정하는 속성</a:t>
            </a:r>
          </a:p>
          <a:p>
            <a:pPr/>
            <a:r>
              <a:rPr/>
              <a:t>설정되지 않으면 HTML 상에서 나중에 나오는 요소가 전에 나온 요소를 덮음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z-index</a:t>
            </a:r>
            <a:r>
              <a:rPr/>
              <a:t>가 높은 속성이 위로 올라가게 됨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flexbox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1차원 레이아웃을 다루기 위한 속성</a:t>
            </a:r>
          </a:p>
          <a:p>
            <a:pPr lvl="8"/>
            <a:r>
              <a:rPr/>
              <a:t>컨테이너 속성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display: flex;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flex-flow: row wrap;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flex-direction: row | row-reverse | column | column-reverse;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flex-wrap: nowrap | wrap | wrap-reverse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justify-content: flex-start | flex-end | center | space-around | space-evenly | space-between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align-item: center | baseline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align-content</a:t>
            </a: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flexbox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3761475" cy="4937288"/>
          </a:xfrm>
        </p:spPr>
        <p:txBody>
          <a:bodyPr/>
          <a:lstStyle/>
          <a:p>
            <a:pPr lvl="8"/>
            <a:r>
              <a:rPr/>
              <a:t>아이템 속성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order</a:t>
            </a:r>
            <a:r>
              <a:rPr/>
              <a:t>: 디폴트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0</a:t>
            </a:r>
            <a:r>
              <a:rPr/>
              <a:t>, HTML 상의 순서를 임의로 덮어씌울 수 있다.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flow-grow</a:t>
            </a:r>
            <a:r>
              <a:rPr/>
              <a:t>: 늘어날 때 늘어나는 공간을 차지하는 비율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flow-shrink</a:t>
            </a:r>
            <a:r>
              <a:rPr/>
              <a:t>: 줄어들 때 줄어드는 공간 만큼 스스로를 줄일 비율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align-self</a:t>
            </a:r>
          </a:p>
        </p:txBody>
      </p:sp>
      <p:pic>
        <p:nvPicPr>
          <p:cNvPr id="4" name="Picture 3" descr="102421f13f091c9edc0feaf04dfceda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476" y="1431961"/>
            <a:ext cx="7629961" cy="4748141"/>
          </a:xfrm>
          <a:prstGeom prst="rect">
            <a:avLst/>
          </a:prstGeom>
        </p:spPr>
      </p:pic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flexbox</a:t>
            </a:r>
          </a:p>
        </p:txBody>
      </p:sp>
      <p:pic>
        <p:nvPicPr>
          <p:cNvPr id="3" name="Picture 2" descr="25dc3a761290a9ca84e6935795db8af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66406" y="1337388"/>
            <a:ext cx="3659186" cy="4937288"/>
          </a:xfrm>
          <a:prstGeom prst="rect">
            <a:avLst/>
          </a:prstGeom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미디어쿼리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4856790" cy="4937288"/>
          </a:xfrm>
        </p:spPr>
        <p:txBody>
          <a:bodyPr/>
          <a:lstStyle/>
          <a:p>
            <a:pPr/>
            <a:r>
              <a:rPr/>
              <a:t>더 이상 HTML/CSS는 웹 문서만을 위한 것이 아니며, 다양한 문서 형태와 플랫폼을 위한 것</a:t>
            </a:r>
          </a:p>
          <a:p>
            <a:pPr/>
            <a:r>
              <a:rPr/>
              <a:t>각각의 미디어에서 어떻게 보일지를 조건과 CSS Rule을 사용해 정의함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@media screen and (min-width: 800px)</a:t>
            </a:r>
          </a:p>
        </p:txBody>
      </p:sp>
      <p:pic>
        <p:nvPicPr>
          <p:cNvPr id="4" name="Picture 3" descr="d75a122372ca2684e513db9b661fcc1f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2791" y="1337388"/>
            <a:ext cx="6534645" cy="4937288"/>
          </a:xfrm>
          <a:prstGeom prst="rect">
            <a:avLst/>
          </a:prstGeom>
        </p:spPr>
      </p:pic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Feather Icons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공짜로 간편하게 쓸 수 있는 여러 아이콘들</a:t>
            </a:r>
          </a:p>
          <a:p>
            <a:pPr/>
            <a:r>
              <a:rPr/>
              <a:t>CSS로 스타일링 가능</a:t>
            </a:r>
          </a:p>
          <a:p>
            <a:pPr/>
            <a:r>
              <a:rPr>
                <a:hlinkClick r:id="rId2"/>
              </a:rPr>
              <a:t>Feather Icons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CSS 전처리기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3761475" cy="4937288"/>
          </a:xfrm>
        </p:spPr>
        <p:txBody>
          <a:bodyPr/>
          <a:lstStyle/>
          <a:p>
            <a:pPr/>
            <a:r>
              <a:rPr/>
              <a:t>CSS의 확장 문법을 사용하여 더욱 간편하고 강력한 스타일링을 할 수 있는 도구</a:t>
            </a:r>
          </a:p>
          <a:p>
            <a:pPr/>
            <a:r>
              <a:rPr/>
              <a:t>브라우저가 자체적으로 해석할 수 없으나 컴파일을 통해 css로 변환된다.</a:t>
            </a:r>
          </a:p>
          <a:p>
            <a:pPr/>
            <a:r>
              <a:rPr/>
              <a:t>Sass, SCSS, Less</a:t>
            </a:r>
          </a:p>
        </p:txBody>
      </p:sp>
      <p:pic>
        <p:nvPicPr>
          <p:cNvPr id="4" name="Picture 3" descr="5cfb24eec3f09eb596998a77b4dc320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07476" y="2554882"/>
            <a:ext cx="7629961" cy="2502299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&lt;head&gt;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&lt;meta&gt;</a:t>
            </a:r>
          </a:p>
          <a:p>
            <a:pPr marL="0" indent="0">
              <a:buNone/>
            </a:pPr>
            <a:r>
              <a:rPr/>
              <a:t>메타 데이터를 표현하는 태그</a:t>
            </a:r>
          </a:p>
          <a:p>
            <a:pPr lvl="7"/>
            <a:r>
              <a:rPr/>
              <a:t>오픈 그래프(Open Graph)</a:t>
            </a:r>
          </a:p>
          <a:p>
            <a:pPr lvl="5"/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head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  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meta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property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"og:title"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content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"웹페이지 제목"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  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meta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property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"og:description"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content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"웹페이지 설명"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  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meta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property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"og:image"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content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"웹페이지 이미지 URL"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  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tx1"/>
                </a:solidFill>
              </a:rPr>
              <a:t>meta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property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"og:url"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tx1"/>
                </a:solidFill>
              </a:rPr>
              <a:t>content</a:t>
            </a:r>
            <a:r>
              <a:rPr>
                <a:solidFill>
                  <a:schemeClr val="accent4"/>
                </a:solidFill>
              </a:rPr>
              <a:t>=</a:t>
            </a:r>
            <a:r>
              <a:rPr>
                <a:solidFill>
                  <a:schemeClr val="accent1"/>
                </a:solidFill>
              </a:rPr>
              <a:t>"웹페이지 URL"</a:t>
            </a:r>
            <a:r>
              <a:rPr>
                <a:solidFill>
                  <a:schemeClr val="tx1"/>
                </a:solidFill>
              </a:rPr>
              <a:t> 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</a:t>
            </a:r>
            <a:r>
              <a:rPr>
                <a:solidFill>
                  <a:schemeClr val="accent5"/>
                </a:solidFill>
              </a:rPr>
              <a:t>&lt;</a:t>
            </a:r>
            <a:r>
              <a:rPr>
                <a:solidFill>
                  <a:schemeClr val="accent5"/>
                </a:solidFill>
              </a:rPr>
              <a:t>/</a:t>
            </a:r>
            <a:r>
              <a:rPr>
                <a:solidFill>
                  <a:schemeClr val="tx1"/>
                </a:solidFill>
              </a:rPr>
              <a:t>head</a:t>
            </a:r>
            <a:r>
              <a:rPr>
                <a:solidFill>
                  <a:schemeClr val="accent5"/>
                </a:solidFill>
              </a:rPr>
              <a:t>&gt;</a:t>
            </a:r>
            <a:r>
              <a:rPr>
                <a:solidFill>
                  <a:schemeClr val="tx1"/>
                </a:solidFill>
              </a:rPr>
              <a:t>
</a:t>
            </a:r>
          </a:p>
          <a:p>
            <a:pPr marL="0" indent="0">
              <a:buNone/>
            </a:pPr>
            <a:r>
              <a:rPr/>
              <a:t>웹사이트의 정보를 요약하고 대표하는 이미지를 표현하는 메타 태그</a:t>
            </a:r>
          </a:p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Reset CSS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/>
            <a:r>
              <a:rPr/>
              <a:t>브라우저가 지정해둔 스타일들로 인해 여러 플랫폼/브라우저에서 CSS 렌더링 결과가 상이할 경우, CSS 기본값들을 해제하여 동일한 조건에 놓고 스타일링을 시작하기도 함</a:t>
            </a:r>
          </a:p>
          <a:p>
            <a:pPr/>
            <a:r>
              <a:rPr/>
              <a:t>그 외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box-sizing: border-box;</a:t>
            </a:r>
            <a:r>
              <a:rPr/>
              <a:t> 등 적용</a:t>
            </a:r>
          </a:p>
          <a:p>
            <a:pPr/>
            <a:r>
              <a:rPr>
                <a:hlinkClick r:id="rId2"/>
              </a:rPr>
              <a:t>Reset CSS</a:t>
            </a: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Tailwind CSS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6228542" cy="4937288"/>
          </a:xfrm>
        </p:spPr>
        <p:txBody>
          <a:bodyPr/>
          <a:lstStyle/>
          <a:p>
            <a:pPr/>
            <a:r>
              <a:rPr/>
              <a:t>유틸리티 클래스를 기반으로 하는 CSS 프레임워크</a:t>
            </a:r>
          </a:p>
          <a:p>
            <a:pPr/>
            <a:r>
              <a:rPr/>
              <a:t>인라인 CSS로 동적 클래스를 사용하여 CSS를 작성할 수 있어 간편</a:t>
            </a:r>
          </a:p>
          <a:p>
            <a:pPr/>
            <a:r>
              <a:rPr/>
              <a:t>빠른 프로토타이핑과 확장성으로 인기</a:t>
            </a:r>
          </a:p>
        </p:txBody>
      </p:sp>
      <p:pic>
        <p:nvPicPr>
          <p:cNvPr id="4" name="Picture 3" descr="841fca62614f456528ac3223e8d4e95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74543" y="1337388"/>
            <a:ext cx="5162893" cy="493728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&lt;head&gt;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&lt;title&gt;</a:t>
            </a:r>
          </a:p>
          <a:p>
            <a:pPr marL="0" indent="0">
              <a:buNone/>
            </a:pPr>
            <a:r>
              <a:rPr/>
              <a:t>웹사이트의 제목을 표시한다.</a:t>
            </a:r>
          </a:p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&lt;link&gt;</a:t>
            </a:r>
          </a:p>
          <a:p>
            <a:pPr marL="0" indent="0">
              <a:buNone/>
            </a:pPr>
            <a:r>
              <a:rPr/>
              <a:t>사이트에 사용될 CSS 스타일시트, 자바스크립트 파일 등을 불러온다.</a:t>
            </a:r>
          </a:p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&lt;style&gt;</a:t>
            </a:r>
          </a:p>
          <a:p>
            <a:pPr marL="0" indent="0">
              <a:buNone/>
            </a:pPr>
            <a:r>
              <a:rPr/>
              <a:t>문서 한정으로 정의된 CSS 스타일을 담을 수 있는 엘리먼트</a:t>
            </a:r>
          </a:p>
          <a:p>
            <a:pPr lvl="8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&lt;script&gt;</a:t>
            </a:r>
          </a:p>
          <a:p>
            <a:pPr marL="0" indent="0">
              <a:buNone/>
            </a:pPr>
            <a:r>
              <a:rPr/>
              <a:t>문서 한정으로 정의된 자바스크립트를 담아 불러올 수 있는 엘리먼트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&lt;body&gt;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문서의 실질적인 내용을 담고 있는 파트</a:t>
            </a:r>
          </a:p>
          <a:p>
            <a:pPr lvl="8"/>
            <a:r>
              <a:rPr/>
              <a:t>제목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&lt;h1&gt;</a:t>
            </a:r>
            <a:r>
              <a:rPr/>
              <a:t> ~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&lt;h6&gt;</a:t>
            </a:r>
          </a:p>
          <a:p>
            <a:pPr lvl="8"/>
            <a:r>
              <a:rPr/>
              <a:t>본문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&lt;p&gt;</a:t>
            </a:r>
            <a:r>
              <a:rPr/>
              <a:t> 태그: Paragraph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&lt;br/&gt;</a:t>
            </a:r>
            <a:r>
              <a:rPr/>
              <a:t> 태그: line-break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&lt;hr/&gt;</a:t>
            </a:r>
            <a:r>
              <a:rPr/>
              <a:t> 태그: horizontal line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&lt;a&gt;</a:t>
            </a:r>
            <a:r>
              <a:rPr/>
              <a:t> 태그: 하이퍼 링크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&lt;ul&gt;</a:t>
            </a:r>
            <a:r>
              <a:rPr/>
              <a:t>,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&lt;ol&gt;</a:t>
            </a:r>
            <a:r>
              <a:rPr/>
              <a:t> Unordered, Ordered List 태그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&lt;li&gt;</a:t>
            </a:r>
            <a:r>
              <a:rPr/>
              <a:t> 태그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&lt;pre&gt;</a:t>
            </a:r>
            <a:r>
              <a:rPr/>
              <a:t>: pre-format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&lt;body&gt;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1"/>
          </p:nvPr>
        </p:nvSpPr>
        <p:spPr>
          <a:xfrm>
            <a:off x="354561" y="1337388"/>
            <a:ext cx="3761475" cy="4937288"/>
          </a:xfrm>
        </p:spPr>
        <p:txBody>
          <a:bodyPr/>
          <a:lstStyle/>
          <a:p>
            <a:pPr lvl="8"/>
            <a:r>
              <a:rPr/>
              <a:t>특수문자</a:t>
            </a:r>
          </a:p>
          <a:p>
            <a:pPr marL="0" indent="0">
              <a:buNone/>
            </a:pPr>
            <a:r>
              <a:rPr/>
              <a:t>HTML의 예약어로 사용되는 문자를 표시하는 방법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4207476" y="1337388"/>
          <a:ext cx="1000" cy="100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500"/>
                <a:gridCol w="500"/>
              </a:tblGrid>
              <a:tr h="166">
                <a:tc>
                  <a:txBody>
                    <a:bodyPr/>
                    <a:lstStyle/>
                    <a:p>
                      <a:r>
                        <a:rPr/>
                        <a:t>특수문자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설명</a:t>
                      </a:r>
                    </a:p>
                  </a:txBody>
                  <a:tcPr/>
                </a:tc>
              </a:tr>
              <a:tr h="16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2"/>
                          </a:solidFill>
                          <a:highlight>
                            <a:srgbClr val="EEEEEE"/>
                          </a:highlight>
                          <a:latin typeface="Consolas"/>
                        </a:rPr>
                        <a:t>&amp;nbsp;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non-breaking space, </a:t>
                      </a:r>
                      <a:r>
                        <a:rPr b="1">
                          <a:solidFill>
                            <a:schemeClr val="accent3"/>
                          </a:solidFill>
                        </a:rPr>
                        <a:t>공백</a:t>
                      </a:r>
                    </a:p>
                  </a:txBody>
                  <a:tcPr/>
                </a:tc>
              </a:tr>
              <a:tr h="16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2"/>
                          </a:solidFill>
                          <a:highlight>
                            <a:srgbClr val="EEEEEE"/>
                          </a:highlight>
                          <a:latin typeface="Consolas"/>
                        </a:rPr>
                        <a:t>&amp;lt;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less than &gt;</a:t>
                      </a:r>
                    </a:p>
                  </a:txBody>
                  <a:tcPr/>
                </a:tc>
              </a:tr>
              <a:tr h="16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2"/>
                          </a:solidFill>
                          <a:highlight>
                            <a:srgbClr val="EEEEEE"/>
                          </a:highlight>
                          <a:latin typeface="Consolas"/>
                        </a:rPr>
                        <a:t>&amp;gt;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greater than &lt;</a:t>
                      </a:r>
                    </a:p>
                  </a:txBody>
                  <a:tcPr/>
                </a:tc>
              </a:tr>
              <a:tr h="166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2"/>
                          </a:solidFill>
                          <a:highlight>
                            <a:srgbClr val="EEEEEE"/>
                          </a:highlight>
                          <a:latin typeface="Consolas"/>
                        </a:rPr>
                        <a:t>&amp;quot;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quotation mark "</a:t>
                      </a:r>
                    </a:p>
                  </a:txBody>
                  <a:tcPr/>
                </a:tc>
              </a:tr>
              <a:tr h="170">
                <a:tc>
                  <a:txBody>
                    <a:bodyPr/>
                    <a:lstStyle/>
                    <a:p>
                      <a:r>
                        <a:rPr lang="en-US">
                          <a:solidFill>
                            <a:schemeClr val="accent2"/>
                          </a:solidFill>
                          <a:highlight>
                            <a:srgbClr val="EEEEEE"/>
                          </a:highlight>
                          <a:latin typeface="Consolas"/>
                        </a:rPr>
                        <a:t>&amp;amp;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/>
                        <a:t>ampersand &amp;</a:t>
                      </a:r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텍스트 서식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/>
              <a:t>텍스트 안에서 사용되는 강조 등의 서식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&lt;b&gt;</a:t>
            </a:r>
            <a:r>
              <a:rPr/>
              <a:t> 태그: bold</a:t>
            </a:r>
          </a:p>
          <a:p>
            <a:pPr lvl="1"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&lt;strong&gt;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&lt;i&gt;</a:t>
            </a:r>
            <a:r>
              <a:rPr/>
              <a:t> 태그: italic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&lt;u&gt;</a:t>
            </a:r>
            <a:r>
              <a:rPr/>
              <a:t> 태그: underline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&lt;s&gt;</a:t>
            </a:r>
            <a:r>
              <a:rPr/>
              <a:t> 태그: strike-through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&lt;sub&gt;</a:t>
            </a:r>
            <a:r>
              <a:rPr/>
              <a:t> 아래 첨자</a:t>
            </a:r>
          </a:p>
          <a:p>
            <a:pPr/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&lt;sup&gt;</a:t>
            </a:r>
            <a:r>
              <a:rPr/>
              <a:t> 윗첨자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378</TotalTime>
  <Words>13</Words>
  <Application>Microsoft Office PowerPoint</Application>
  <PresentationFormat>와이드스크린</PresentationFormat>
  <Paragraphs>10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문형 배</dc:creator>
  <cp:lastModifiedBy>미래솔 이대선</cp:lastModifiedBy>
  <cp:revision>120</cp:revision>
  <dcterms:created xsi:type="dcterms:W3CDTF">2024-02-09T18:46:30Z</dcterms:created>
  <dcterms:modified xsi:type="dcterms:W3CDTF">2025-04-30T02:40:13Z</dcterms:modified>
</cp:coreProperties>
</file>

<file path=docProps/thumbnail.jpeg>
</file>